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4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5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8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929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00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60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96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1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08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1327E3-7A52-47FB-8574-0CC4F946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3DA44B-AA38-40DA-A6DE-A8B9068F86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3DE768-8F99-4534-8BDB-D6C87C54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80D80E-8398-4436-980F-FFB0B780F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F05E4-3CB2-4E2E-815C-861EC75D8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731CA59-CE23-4375-969D-0EDB4F60C3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BB01DD5-323F-428F-BBC8-BFB788755FD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41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4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2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0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0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7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6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8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56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fmfd1\Desktop\Disaster%20Site%20Worker\Disaster%20Site%20Worker%20Files\5600%20Course%20Manual\04%20Respiratory%20Protection_2dm.ppt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hyperlink" Target="MODULE%205%20Personal%20Protective%20Equipment.pptx" TargetMode="Externa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DB31055D-0EB9-432F-A348-5BC8A9064E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" y="441959"/>
            <a:ext cx="11811000" cy="22098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Site Worker Safety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8340F67D-590E-48D6-9E7B-B81F0AECB7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67200" y="2676939"/>
            <a:ext cx="6019800" cy="7620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Protection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="" xmlns:a16="http://schemas.microsoft.com/office/drawing/2014/main" id="{0674D46B-91D2-43C3-80F7-EB5087A81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B7CB0-96F5-4A15-8CFC-4245DF47495D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053" name="Group 5">
            <a:extLst>
              <a:ext uri="{FF2B5EF4-FFF2-40B4-BE49-F238E27FC236}">
                <a16:creationId xmlns="" xmlns:a16="http://schemas.microsoft.com/office/drawing/2014/main" id="{71F98EB8-B8B2-43F0-9761-F346DEF0EEBE}"/>
              </a:ext>
            </a:extLst>
          </p:cNvPr>
          <p:cNvGrpSpPr>
            <a:grpSpLocks/>
          </p:cNvGrpSpPr>
          <p:nvPr/>
        </p:nvGrpSpPr>
        <p:grpSpPr bwMode="auto">
          <a:xfrm>
            <a:off x="3580327" y="3225580"/>
            <a:ext cx="6777317" cy="1256268"/>
            <a:chOff x="1392" y="2112"/>
            <a:chExt cx="3881" cy="486"/>
          </a:xfrm>
        </p:grpSpPr>
        <p:pic>
          <p:nvPicPr>
            <p:cNvPr id="2054" name="Picture 6" descr="wa-3-01-quake-avan">
              <a:extLst>
                <a:ext uri="{FF2B5EF4-FFF2-40B4-BE49-F238E27FC236}">
                  <a16:creationId xmlns="" xmlns:a16="http://schemas.microsoft.com/office/drawing/2014/main" id="{5C03B5D9-F319-4939-9CF9-EB44EC553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112"/>
              <a:ext cx="672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Mailbox5">
              <a:extLst>
                <a:ext uri="{FF2B5EF4-FFF2-40B4-BE49-F238E27FC236}">
                  <a16:creationId xmlns="" xmlns:a16="http://schemas.microsoft.com/office/drawing/2014/main" id="{AA9A6530-995B-41D1-9645-65AD32DCE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112"/>
              <a:ext cx="672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erroist with weapon">
              <a:extLst>
                <a:ext uri="{FF2B5EF4-FFF2-40B4-BE49-F238E27FC236}">
                  <a16:creationId xmlns="" xmlns:a16="http://schemas.microsoft.com/office/drawing/2014/main" id="{7C4F08C4-9BB3-40D8-8F78-8DE3B10C4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112"/>
              <a:ext cx="602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Responder level B">
              <a:extLst>
                <a:ext uri="{FF2B5EF4-FFF2-40B4-BE49-F238E27FC236}">
                  <a16:creationId xmlns="" xmlns:a16="http://schemas.microsoft.com/office/drawing/2014/main" id="{BF290CDB-FCA5-4410-9C85-893763366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112"/>
              <a:ext cx="720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triage4">
              <a:extLst>
                <a:ext uri="{FF2B5EF4-FFF2-40B4-BE49-F238E27FC236}">
                  <a16:creationId xmlns="" xmlns:a16="http://schemas.microsoft.com/office/drawing/2014/main" id="{3DED5FBA-10BF-4B80-BEB0-B614D3D55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112"/>
              <a:ext cx="639" cy="48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comfort">
              <a:extLst>
                <a:ext uri="{FF2B5EF4-FFF2-40B4-BE49-F238E27FC236}">
                  <a16:creationId xmlns="" xmlns:a16="http://schemas.microsoft.com/office/drawing/2014/main" id="{D5A67D9A-687A-414B-B751-FE4C16498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112"/>
              <a:ext cx="617" cy="486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24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4C7D38D6-71C2-48E0-B996-9C5854132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9668" y="99611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 Use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DF54DE50-5BD4-46F4-9FD1-DED3B1E696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5583" y="2057400"/>
            <a:ext cx="6209690" cy="436990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dirty="0"/>
              <a:t>Workers who are required to use respirators must be: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Medically evaluated to determine their ability to safely wear the respirator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Fit tested to ensure the respirator will provide adequate wear-time protection.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Trained such that they can demonstrate knowledge of at least why the respirator is necessary and how improper fit, use, or maintenance can compromise its protective effect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Proper respirator use includes adequate cleaning and inspection, donning, user seal checks, and doffing.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2CE39-BEE5-4AEC-8006-8B592858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91A32-1560-430A-9855-C606855F4902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39E54B-2A04-4576-BC35-6524D759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92" y="2057400"/>
            <a:ext cx="5108239" cy="3507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23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2CE39-BEE5-4AEC-8006-8B5928580A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91A32-1560-430A-9855-C606855F4902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="" xmlns:a16="http://schemas.microsoft.com/office/drawing/2014/main" id="{01ED6628-AF2F-4033-9875-AE6C2B766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340" y="0"/>
            <a:ext cx="1117346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39E54B-2A04-4576-BC35-6524D7597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201" r="1446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4C7D38D6-71C2-48E0-B996-9C5854132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6910" y="99611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DF54DE50-5BD4-46F4-9FD1-DED3B1E696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194561"/>
            <a:ext cx="10820400" cy="2729132"/>
          </a:xfrm>
        </p:spPr>
        <p:txBody>
          <a:bodyPr>
            <a:norm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Donning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Seal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Doffing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 / Dispose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2CE39-BEE5-4AEC-8006-8B592858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0B91A32-1560-430A-9855-C606855F4902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FE2A817-8F49-4DE4-ADCF-6B56B5C5FA25}"/>
              </a:ext>
            </a:extLst>
          </p:cNvPr>
          <p:cNvSpPr txBox="1"/>
          <p:nvPr/>
        </p:nvSpPr>
        <p:spPr>
          <a:xfrm rot="16200000">
            <a:off x="9637602" y="-431486"/>
            <a:ext cx="615553" cy="3803658"/>
          </a:xfrm>
          <a:prstGeom prst="rect">
            <a:avLst/>
          </a:prstGeom>
          <a:noFill/>
        </p:spPr>
        <p:txBody>
          <a:bodyPr vert="vert"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ACTIVITY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5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hlinkClick r:id="rId3" action="ppaction://hlinkpres?slideindex=1&amp;slidetitle="/>
            <a:extLst>
              <a:ext uri="{FF2B5EF4-FFF2-40B4-BE49-F238E27FC236}">
                <a16:creationId xmlns="" xmlns:a16="http://schemas.microsoft.com/office/drawing/2014/main" id="{0DE85149-33F0-4CCF-9689-A5C91DB51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ame 19">
            <a:hlinkClick r:id="rId6" action="ppaction://hlinkpres?slideindex=1&amp;slidetitle="/>
            <a:extLst>
              <a:ext uri="{FF2B5EF4-FFF2-40B4-BE49-F238E27FC236}">
                <a16:creationId xmlns="" xmlns:a16="http://schemas.microsoft.com/office/drawing/2014/main" id="{E1CEED96-F788-47DF-9130-62ACDB183951}"/>
              </a:ext>
            </a:extLst>
          </p:cNvPr>
          <p:cNvSpPr/>
          <p:nvPr/>
        </p:nvSpPr>
        <p:spPr>
          <a:xfrm>
            <a:off x="827964" y="1499390"/>
            <a:ext cx="2011680" cy="73152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PPE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="" xmlns:a16="http://schemas.microsoft.com/office/drawing/2014/main" id="{AE24A73B-EF3D-4AB6-9531-DCAFA5A3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05" y="206362"/>
            <a:ext cx="3631095" cy="1293028"/>
          </a:xfrm>
        </p:spPr>
        <p:txBody>
          <a:bodyPr>
            <a:no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2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7" name="Rectangle 71">
            <a:extLst>
              <a:ext uri="{FF2B5EF4-FFF2-40B4-BE49-F238E27FC236}">
                <a16:creationId xmlns="" xmlns:a16="http://schemas.microsoft.com/office/drawing/2014/main" id="{E14EED3F-9646-4903-AF42-951B892F44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558" name="Picture 73">
            <a:extLst>
              <a:ext uri="{FF2B5EF4-FFF2-40B4-BE49-F238E27FC236}">
                <a16:creationId xmlns="" xmlns:a16="http://schemas.microsoft.com/office/drawing/2014/main" id="{3246B37F-586C-4206-AF36-A24F7A34F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6" name="Rounded Rectangle 14">
            <a:extLst>
              <a:ext uri="{FF2B5EF4-FFF2-40B4-BE49-F238E27FC236}">
                <a16:creationId xmlns="" xmlns:a16="http://schemas.microsoft.com/office/drawing/2014/main" id="{7285F4B0-27CF-485C-BEDA-A233AACC09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3881" y="107031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8" name="Freeform 28">
            <a:extLst>
              <a:ext uri="{FF2B5EF4-FFF2-40B4-BE49-F238E27FC236}">
                <a16:creationId xmlns="" xmlns:a16="http://schemas.microsoft.com/office/drawing/2014/main" id="{5E12AE13-76BE-4E22-A8B3-D968D42377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051448" y="1375867"/>
            <a:ext cx="2030670" cy="1983816"/>
          </a:xfrm>
          <a:custGeom>
            <a:avLst/>
            <a:gdLst>
              <a:gd name="connsiteX0" fmla="*/ 203 w 2048256"/>
              <a:gd name="connsiteY0" fmla="*/ 0 h 2003561"/>
              <a:gd name="connsiteX1" fmla="*/ 96482 w 2048256"/>
              <a:gd name="connsiteY1" fmla="*/ 0 h 2003561"/>
              <a:gd name="connsiteX2" fmla="*/ 1307000 w 2048256"/>
              <a:gd name="connsiteY2" fmla="*/ 0 h 2003561"/>
              <a:gd name="connsiteX3" fmla="*/ 1951775 w 2048256"/>
              <a:gd name="connsiteY3" fmla="*/ 0 h 2003561"/>
              <a:gd name="connsiteX4" fmla="*/ 2048054 w 2048256"/>
              <a:gd name="connsiteY4" fmla="*/ 114253 h 2003561"/>
              <a:gd name="connsiteX5" fmla="*/ 2048054 w 2048256"/>
              <a:gd name="connsiteY5" fmla="*/ 1280842 h 2003561"/>
              <a:gd name="connsiteX6" fmla="*/ 2048256 w 2048256"/>
              <a:gd name="connsiteY6" fmla="*/ 1280842 h 2003561"/>
              <a:gd name="connsiteX7" fmla="*/ 2048256 w 2048256"/>
              <a:gd name="connsiteY7" fmla="*/ 2003561 h 2003561"/>
              <a:gd name="connsiteX8" fmla="*/ 0 w 2048256"/>
              <a:gd name="connsiteY8" fmla="*/ 2003561 h 2003561"/>
              <a:gd name="connsiteX9" fmla="*/ 0 w 2048256"/>
              <a:gd name="connsiteY9" fmla="*/ 1280842 h 2003561"/>
              <a:gd name="connsiteX10" fmla="*/ 203 w 2048256"/>
              <a:gd name="connsiteY10" fmla="*/ 1280842 h 2003561"/>
              <a:gd name="connsiteX11" fmla="*/ 203 w 2048256"/>
              <a:gd name="connsiteY11" fmla="*/ 114253 h 200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8256" h="2003561">
                <a:moveTo>
                  <a:pt x="203" y="0"/>
                </a:moveTo>
                <a:lnTo>
                  <a:pt x="96482" y="0"/>
                </a:lnTo>
                <a:lnTo>
                  <a:pt x="1307000" y="0"/>
                </a:lnTo>
                <a:lnTo>
                  <a:pt x="1951775" y="0"/>
                </a:lnTo>
                <a:cubicBezTo>
                  <a:pt x="2004949" y="0"/>
                  <a:pt x="2048054" y="51153"/>
                  <a:pt x="2048054" y="114253"/>
                </a:cubicBezTo>
                <a:lnTo>
                  <a:pt x="2048054" y="1280842"/>
                </a:lnTo>
                <a:lnTo>
                  <a:pt x="2048256" y="1280842"/>
                </a:lnTo>
                <a:lnTo>
                  <a:pt x="2048256" y="2003561"/>
                </a:lnTo>
                <a:lnTo>
                  <a:pt x="0" y="2003561"/>
                </a:lnTo>
                <a:lnTo>
                  <a:pt x="0" y="1280842"/>
                </a:lnTo>
                <a:lnTo>
                  <a:pt x="203" y="1280842"/>
                </a:lnTo>
                <a:lnTo>
                  <a:pt x="203" y="114253"/>
                </a:lnTo>
                <a:close/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0" name="Freeform 17">
            <a:extLst>
              <a:ext uri="{FF2B5EF4-FFF2-40B4-BE49-F238E27FC236}">
                <a16:creationId xmlns="" xmlns:a16="http://schemas.microsoft.com/office/drawing/2014/main" id="{FF6A5C70-6399-4183-A103-685A05D7712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6419239" y="4199460"/>
            <a:ext cx="2466774" cy="1695035"/>
          </a:xfrm>
          <a:custGeom>
            <a:avLst/>
            <a:gdLst>
              <a:gd name="connsiteX0" fmla="*/ 0 w 2482004"/>
              <a:gd name="connsiteY0" fmla="*/ 0 h 1585026"/>
              <a:gd name="connsiteX1" fmla="*/ 116690 w 2482004"/>
              <a:gd name="connsiteY1" fmla="*/ 0 h 1585026"/>
              <a:gd name="connsiteX2" fmla="*/ 1583843 w 2482004"/>
              <a:gd name="connsiteY2" fmla="*/ 0 h 1585026"/>
              <a:gd name="connsiteX3" fmla="*/ 2365314 w 2482004"/>
              <a:gd name="connsiteY3" fmla="*/ 0 h 1585026"/>
              <a:gd name="connsiteX4" fmla="*/ 2482004 w 2482004"/>
              <a:gd name="connsiteY4" fmla="*/ 116690 h 1585026"/>
              <a:gd name="connsiteX5" fmla="*/ 2482004 w 2482004"/>
              <a:gd name="connsiteY5" fmla="*/ 1585026 h 1585026"/>
              <a:gd name="connsiteX6" fmla="*/ 1583843 w 2482004"/>
              <a:gd name="connsiteY6" fmla="*/ 1585026 h 1585026"/>
              <a:gd name="connsiteX7" fmla="*/ 0 w 2482004"/>
              <a:gd name="connsiteY7" fmla="*/ 1585026 h 1585026"/>
              <a:gd name="connsiteX8" fmla="*/ 0 w 2482004"/>
              <a:gd name="connsiteY8" fmla="*/ 116690 h 15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2004" h="1585026">
                <a:moveTo>
                  <a:pt x="0" y="0"/>
                </a:moveTo>
                <a:lnTo>
                  <a:pt x="116690" y="0"/>
                </a:lnTo>
                <a:lnTo>
                  <a:pt x="1583843" y="0"/>
                </a:lnTo>
                <a:lnTo>
                  <a:pt x="2365314" y="0"/>
                </a:lnTo>
                <a:cubicBezTo>
                  <a:pt x="2429760" y="0"/>
                  <a:pt x="2482004" y="52244"/>
                  <a:pt x="2482004" y="116690"/>
                </a:cubicBezTo>
                <a:lnTo>
                  <a:pt x="2482004" y="1585026"/>
                </a:lnTo>
                <a:lnTo>
                  <a:pt x="1583843" y="1585026"/>
                </a:lnTo>
                <a:lnTo>
                  <a:pt x="0" y="1585026"/>
                </a:lnTo>
                <a:lnTo>
                  <a:pt x="0" y="116690"/>
                </a:lnTo>
                <a:close/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A79678-F8D2-41B0-9696-960C00C59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0" b="89881" l="7143" r="94643">
                        <a14:foregroundMark x1="89286" y1="76786" x2="89286" y2="76786"/>
                        <a14:foregroundMark x1="95833" y1="73810" x2="95833" y2="73810"/>
                        <a14:foregroundMark x1="91071" y1="66071" x2="91071" y2="66071"/>
                        <a14:foregroundMark x1="8333" y1="70238" x2="8333" y2="70238"/>
                        <a14:foregroundMark x1="10119" y1="80357" x2="10119" y2="80357"/>
                        <a14:foregroundMark x1="21429" y1="90476" x2="21429" y2="90476"/>
                        <a14:foregroundMark x1="49405" y1="5952" x2="49405" y2="5952"/>
                        <a14:foregroundMark x1="51190" y1="1190" x2="51190" y2="1190"/>
                      </a14:backgroundRemoval>
                    </a14:imgEffect>
                  </a14:imgLayer>
                </a14:imgProps>
              </a:ext>
            </a:extLst>
          </a:blip>
          <a:srcRect l="2031" r="1" b="1"/>
          <a:stretch/>
        </p:blipFill>
        <p:spPr>
          <a:xfrm>
            <a:off x="6595815" y="1687841"/>
            <a:ext cx="2133326" cy="2177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5B386D-F93B-4BB0-8A39-65E40BDA4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37" b="87097" l="3571" r="96429">
                        <a14:foregroundMark x1="45982" y1="22222" x2="45982" y2="20072"/>
                        <a14:foregroundMark x1="8929" y1="18638" x2="8929" y2="18638"/>
                        <a14:foregroundMark x1="10714" y1="18638" x2="10714" y2="18638"/>
                        <a14:foregroundMark x1="27679" y1="14695" x2="27679" y2="14695"/>
                        <a14:foregroundMark x1="5357" y1="37634" x2="5357" y2="37634"/>
                        <a14:foregroundMark x1="6696" y1="22222" x2="6696" y2="22222"/>
                        <a14:foregroundMark x1="91518" y1="53047" x2="91518" y2="53047"/>
                        <a14:foregroundMark x1="96429" y1="60573" x2="96429" y2="60573"/>
                        <a14:foregroundMark x1="5357" y1="25806" x2="5357" y2="25806"/>
                        <a14:foregroundMark x1="3571" y1="27957" x2="3571" y2="27957"/>
                        <a14:foregroundMark x1="51786" y1="37993" x2="51786" y2="37993"/>
                      </a14:backgroundRemoval>
                    </a14:imgEffect>
                  </a14:imgLayer>
                </a14:imgProps>
              </a:ext>
            </a:extLst>
          </a:blip>
          <a:srcRect t="13685" r="-2" b="4241"/>
          <a:stretch/>
        </p:blipFill>
        <p:spPr>
          <a:xfrm>
            <a:off x="9221371" y="3838192"/>
            <a:ext cx="1699679" cy="173748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47A82B6E-7B12-4762-AA20-7FE2095DE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9333" y="1375866"/>
            <a:ext cx="2476680" cy="266272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D8BFED94-6C54-481E-BA20-F3C9DB83F0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051448" y="3521242"/>
            <a:ext cx="2030469" cy="237325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8C65CA-A5AB-4EB8-A882-0E04552DA7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56" b="88666" l="6778" r="94889">
                        <a14:foregroundMark x1="92222" y1="54806" x2="92222" y2="54806"/>
                        <a14:foregroundMark x1="94889" y1="73888" x2="94889" y2="73888"/>
                        <a14:foregroundMark x1="29667" y1="68723" x2="29667" y2="68723"/>
                        <a14:foregroundMark x1="41111" y1="85222" x2="41111" y2="85222"/>
                        <a14:foregroundMark x1="66667" y1="86083" x2="66667" y2="86083"/>
                        <a14:foregroundMark x1="43778" y1="87805" x2="43778" y2="87805"/>
                        <a14:foregroundMark x1="36333" y1="88666" x2="36333" y2="88666"/>
                        <a14:foregroundMark x1="19556" y1="27834" x2="19556" y2="27834"/>
                        <a14:foregroundMark x1="6778" y1="38307" x2="6778" y2="38307"/>
                      </a14:backgroundRemoval>
                    </a14:imgEffect>
                  </a14:imgLayer>
                </a14:imgProps>
              </a:ext>
            </a:extLst>
          </a:blip>
          <a:srcRect t="4107" b="5351"/>
          <a:stretch/>
        </p:blipFill>
        <p:spPr>
          <a:xfrm>
            <a:off x="6708577" y="4400550"/>
            <a:ext cx="1876383" cy="1316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887536-0795-41F3-A1F3-3D979C0389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38" b="91045" l="9200" r="90000">
                        <a14:foregroundMark x1="53600" y1="12935" x2="53600" y2="12935"/>
                        <a14:foregroundMark x1="9200" y1="31343" x2="9200" y2="31343"/>
                      </a14:backgroundRemoval>
                    </a14:imgEffect>
                  </a14:imgLayer>
                </a14:imgProps>
              </a:ext>
            </a:extLst>
          </a:blip>
          <a:srcRect t="12725" r="-3" b="-3"/>
          <a:stretch/>
        </p:blipFill>
        <p:spPr>
          <a:xfrm>
            <a:off x="9221371" y="1776492"/>
            <a:ext cx="1699679" cy="1192654"/>
          </a:xfrm>
          <a:prstGeom prst="rect">
            <a:avLst/>
          </a:prstGeom>
        </p:spPr>
      </p:pic>
      <p:sp>
        <p:nvSpPr>
          <p:cNvPr id="23554" name="Rectangle 2">
            <a:extLst>
              <a:ext uri="{FF2B5EF4-FFF2-40B4-BE49-F238E27FC236}">
                <a16:creationId xmlns="" xmlns:a16="http://schemas.microsoft.com/office/drawing/2014/main" id="{62841455-D7F9-4560-A63A-EB69EEFA4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="" xmlns:a16="http://schemas.microsoft.com/office/drawing/2014/main" id="{6439F443-61B1-4B1C-AD00-692CDA8B29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1" y="2194560"/>
            <a:ext cx="4753466" cy="4024125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Identify if an Air-Purifying Respirator (APR) is approved for use by </a:t>
            </a:r>
            <a:r>
              <a:rPr lang="en-US" altLang="en-US" sz="1800" dirty="0" smtClean="0"/>
              <a:t>the </a:t>
            </a:r>
            <a:r>
              <a:rPr lang="en-US" sz="1800" dirty="0" smtClean="0"/>
              <a:t>National </a:t>
            </a:r>
            <a:r>
              <a:rPr lang="en-US" sz="1800" dirty="0"/>
              <a:t>Institute for Occupational Safety and Health (</a:t>
            </a:r>
            <a:r>
              <a:rPr lang="en-US" altLang="en-US" sz="1800" dirty="0"/>
              <a:t>NIOSH).</a:t>
            </a:r>
          </a:p>
          <a:p>
            <a:r>
              <a:rPr lang="en-US" altLang="en-US" sz="1800" dirty="0"/>
              <a:t>List the limitations of APRs </a:t>
            </a:r>
            <a:endParaRPr lang="en-US" altLang="en-US" sz="1800" dirty="0" smtClean="0"/>
          </a:p>
          <a:p>
            <a:r>
              <a:rPr lang="en-US" altLang="en-US" sz="1800" dirty="0" smtClean="0"/>
              <a:t>List </a:t>
            </a:r>
            <a:r>
              <a:rPr lang="en-US" altLang="en-US" sz="1800" dirty="0"/>
              <a:t>the types of APRs.</a:t>
            </a:r>
          </a:p>
          <a:p>
            <a:r>
              <a:rPr lang="en-US" altLang="en-US" sz="1800" dirty="0"/>
              <a:t>Describe some respiratory hazards.</a:t>
            </a:r>
          </a:p>
          <a:p>
            <a:r>
              <a:rPr lang="en-US" altLang="en-US" sz="1800" dirty="0"/>
              <a:t>Explain what must occur before a user can wear a respiratory protection device such as an APR.</a:t>
            </a:r>
          </a:p>
          <a:p>
            <a:endParaRPr lang="en-US" alt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C4A0FC-EBD8-4878-AE8E-25EA9A82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2BE1EC4-84C1-4441-9BF5-D576CB774A6A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87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9" name="Rectangle 71">
            <a:extLst>
              <a:ext uri="{FF2B5EF4-FFF2-40B4-BE49-F238E27FC236}">
                <a16:creationId xmlns="" xmlns:a16="http://schemas.microsoft.com/office/drawing/2014/main" id="{E14EED3F-9646-4903-AF42-951B892F44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560" name="Picture 73">
            <a:extLst>
              <a:ext uri="{FF2B5EF4-FFF2-40B4-BE49-F238E27FC236}">
                <a16:creationId xmlns="" xmlns:a16="http://schemas.microsoft.com/office/drawing/2014/main" id="{3246B37F-586C-4206-AF36-A24F7A34F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3561" name="Rounded Rectangle 14">
            <a:extLst>
              <a:ext uri="{FF2B5EF4-FFF2-40B4-BE49-F238E27FC236}">
                <a16:creationId xmlns="" xmlns:a16="http://schemas.microsoft.com/office/drawing/2014/main" id="{7285F4B0-27CF-485C-BEDA-A233AACC09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3881" y="107031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562" name="Freeform 28">
            <a:extLst>
              <a:ext uri="{FF2B5EF4-FFF2-40B4-BE49-F238E27FC236}">
                <a16:creationId xmlns="" xmlns:a16="http://schemas.microsoft.com/office/drawing/2014/main" id="{5E12AE13-76BE-4E22-A8B3-D968D42377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051448" y="1375867"/>
            <a:ext cx="2030670" cy="1983816"/>
          </a:xfrm>
          <a:custGeom>
            <a:avLst/>
            <a:gdLst>
              <a:gd name="connsiteX0" fmla="*/ 203 w 2048256"/>
              <a:gd name="connsiteY0" fmla="*/ 0 h 2003561"/>
              <a:gd name="connsiteX1" fmla="*/ 96482 w 2048256"/>
              <a:gd name="connsiteY1" fmla="*/ 0 h 2003561"/>
              <a:gd name="connsiteX2" fmla="*/ 1307000 w 2048256"/>
              <a:gd name="connsiteY2" fmla="*/ 0 h 2003561"/>
              <a:gd name="connsiteX3" fmla="*/ 1951775 w 2048256"/>
              <a:gd name="connsiteY3" fmla="*/ 0 h 2003561"/>
              <a:gd name="connsiteX4" fmla="*/ 2048054 w 2048256"/>
              <a:gd name="connsiteY4" fmla="*/ 114253 h 2003561"/>
              <a:gd name="connsiteX5" fmla="*/ 2048054 w 2048256"/>
              <a:gd name="connsiteY5" fmla="*/ 1280842 h 2003561"/>
              <a:gd name="connsiteX6" fmla="*/ 2048256 w 2048256"/>
              <a:gd name="connsiteY6" fmla="*/ 1280842 h 2003561"/>
              <a:gd name="connsiteX7" fmla="*/ 2048256 w 2048256"/>
              <a:gd name="connsiteY7" fmla="*/ 2003561 h 2003561"/>
              <a:gd name="connsiteX8" fmla="*/ 0 w 2048256"/>
              <a:gd name="connsiteY8" fmla="*/ 2003561 h 2003561"/>
              <a:gd name="connsiteX9" fmla="*/ 0 w 2048256"/>
              <a:gd name="connsiteY9" fmla="*/ 1280842 h 2003561"/>
              <a:gd name="connsiteX10" fmla="*/ 203 w 2048256"/>
              <a:gd name="connsiteY10" fmla="*/ 1280842 h 2003561"/>
              <a:gd name="connsiteX11" fmla="*/ 203 w 2048256"/>
              <a:gd name="connsiteY11" fmla="*/ 114253 h 200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8256" h="2003561">
                <a:moveTo>
                  <a:pt x="203" y="0"/>
                </a:moveTo>
                <a:lnTo>
                  <a:pt x="96482" y="0"/>
                </a:lnTo>
                <a:lnTo>
                  <a:pt x="1307000" y="0"/>
                </a:lnTo>
                <a:lnTo>
                  <a:pt x="1951775" y="0"/>
                </a:lnTo>
                <a:cubicBezTo>
                  <a:pt x="2004949" y="0"/>
                  <a:pt x="2048054" y="51153"/>
                  <a:pt x="2048054" y="114253"/>
                </a:cubicBezTo>
                <a:lnTo>
                  <a:pt x="2048054" y="1280842"/>
                </a:lnTo>
                <a:lnTo>
                  <a:pt x="2048256" y="1280842"/>
                </a:lnTo>
                <a:lnTo>
                  <a:pt x="2048256" y="2003561"/>
                </a:lnTo>
                <a:lnTo>
                  <a:pt x="0" y="2003561"/>
                </a:lnTo>
                <a:lnTo>
                  <a:pt x="0" y="1280842"/>
                </a:lnTo>
                <a:lnTo>
                  <a:pt x="203" y="1280842"/>
                </a:lnTo>
                <a:lnTo>
                  <a:pt x="203" y="114253"/>
                </a:lnTo>
                <a:close/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0" name="Freeform 17">
            <a:extLst>
              <a:ext uri="{FF2B5EF4-FFF2-40B4-BE49-F238E27FC236}">
                <a16:creationId xmlns="" xmlns:a16="http://schemas.microsoft.com/office/drawing/2014/main" id="{FF6A5C70-6399-4183-A103-685A05D7712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6419239" y="4199460"/>
            <a:ext cx="2466774" cy="1695035"/>
          </a:xfrm>
          <a:custGeom>
            <a:avLst/>
            <a:gdLst>
              <a:gd name="connsiteX0" fmla="*/ 0 w 2482004"/>
              <a:gd name="connsiteY0" fmla="*/ 0 h 1585026"/>
              <a:gd name="connsiteX1" fmla="*/ 116690 w 2482004"/>
              <a:gd name="connsiteY1" fmla="*/ 0 h 1585026"/>
              <a:gd name="connsiteX2" fmla="*/ 1583843 w 2482004"/>
              <a:gd name="connsiteY2" fmla="*/ 0 h 1585026"/>
              <a:gd name="connsiteX3" fmla="*/ 2365314 w 2482004"/>
              <a:gd name="connsiteY3" fmla="*/ 0 h 1585026"/>
              <a:gd name="connsiteX4" fmla="*/ 2482004 w 2482004"/>
              <a:gd name="connsiteY4" fmla="*/ 116690 h 1585026"/>
              <a:gd name="connsiteX5" fmla="*/ 2482004 w 2482004"/>
              <a:gd name="connsiteY5" fmla="*/ 1585026 h 1585026"/>
              <a:gd name="connsiteX6" fmla="*/ 1583843 w 2482004"/>
              <a:gd name="connsiteY6" fmla="*/ 1585026 h 1585026"/>
              <a:gd name="connsiteX7" fmla="*/ 0 w 2482004"/>
              <a:gd name="connsiteY7" fmla="*/ 1585026 h 1585026"/>
              <a:gd name="connsiteX8" fmla="*/ 0 w 2482004"/>
              <a:gd name="connsiteY8" fmla="*/ 116690 h 15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2004" h="1585026">
                <a:moveTo>
                  <a:pt x="0" y="0"/>
                </a:moveTo>
                <a:lnTo>
                  <a:pt x="116690" y="0"/>
                </a:lnTo>
                <a:lnTo>
                  <a:pt x="1583843" y="0"/>
                </a:lnTo>
                <a:lnTo>
                  <a:pt x="2365314" y="0"/>
                </a:lnTo>
                <a:cubicBezTo>
                  <a:pt x="2429760" y="0"/>
                  <a:pt x="2482004" y="52244"/>
                  <a:pt x="2482004" y="116690"/>
                </a:cubicBezTo>
                <a:lnTo>
                  <a:pt x="2482004" y="1585026"/>
                </a:lnTo>
                <a:lnTo>
                  <a:pt x="1583843" y="1585026"/>
                </a:lnTo>
                <a:lnTo>
                  <a:pt x="0" y="1585026"/>
                </a:lnTo>
                <a:lnTo>
                  <a:pt x="0" y="116690"/>
                </a:lnTo>
                <a:close/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A79678-F8D2-41B0-9696-960C00C59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06" y="1640534"/>
            <a:ext cx="2133326" cy="2133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5B386D-F93B-4BB0-8A39-65E40BDA4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868" y="3689683"/>
            <a:ext cx="1632685" cy="203449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47A82B6E-7B12-4762-AA20-7FE2095DE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9333" y="1375866"/>
            <a:ext cx="2476680" cy="266272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D8BFED94-6C54-481E-BA20-F3C9DB83F0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051448" y="3521242"/>
            <a:ext cx="2030469" cy="237325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8C65CA-A5AB-4EB8-A882-0E04552DA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12" y="4400550"/>
            <a:ext cx="1698914" cy="1316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887536-0795-41F3-A1F3-3D979C038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371" y="1689549"/>
            <a:ext cx="1699679" cy="1366541"/>
          </a:xfrm>
          <a:prstGeom prst="rect">
            <a:avLst/>
          </a:prstGeom>
        </p:spPr>
      </p:pic>
      <p:sp>
        <p:nvSpPr>
          <p:cNvPr id="23554" name="Rectangle 2">
            <a:extLst>
              <a:ext uri="{FF2B5EF4-FFF2-40B4-BE49-F238E27FC236}">
                <a16:creationId xmlns="" xmlns:a16="http://schemas.microsoft.com/office/drawing/2014/main" id="{62841455-D7F9-4560-A63A-EB69EEFA4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="" xmlns:a16="http://schemas.microsoft.com/office/drawing/2014/main" id="{6439F443-61B1-4B1C-AD00-692CDA8B29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7798" y="2057170"/>
            <a:ext cx="4143776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/>
              <a:t>Look back at your “Hazard Recognition &amp; Assessment” work sheet in Module # 1.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Identify your Respiratory requirements.</a:t>
            </a:r>
          </a:p>
          <a:p>
            <a:endParaRPr lang="en-US" alt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C4A0FC-EBD8-4878-AE8E-25EA9A82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2BE1EC4-84C1-4441-9BF5-D576CB774A6A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71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ACC9D-C99A-4B0E-8135-D1E5B9263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2" r="18801" b="1"/>
          <a:stretch/>
        </p:blipFill>
        <p:spPr>
          <a:xfrm>
            <a:off x="9279077" y="4656147"/>
            <a:ext cx="2226811" cy="1562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0FB363-3BB8-4953-A2E8-35EF5767A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1" r="5251" b="1"/>
          <a:stretch/>
        </p:blipFill>
        <p:spPr>
          <a:xfrm>
            <a:off x="9279078" y="2231909"/>
            <a:ext cx="2226811" cy="227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FB6538-57DE-4AFC-8A82-009D584B00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81" r="21294" b="-1"/>
          <a:stretch/>
        </p:blipFill>
        <p:spPr>
          <a:xfrm>
            <a:off x="6600825" y="2231909"/>
            <a:ext cx="2545462" cy="3986776"/>
          </a:xfrm>
          <a:prstGeom prst="rect">
            <a:avLst/>
          </a:prstGeom>
        </p:spPr>
      </p:pic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6A627D76-CF3D-4FAB-9979-FA104252F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9304" y="381000"/>
            <a:ext cx="8924925" cy="1293028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Hazards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="" xmlns:a16="http://schemas.microsoft.com/office/drawing/2014/main" id="{E1EA7255-3142-4773-8BF4-528229646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58157" y="2231909"/>
            <a:ext cx="3697204" cy="3986776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Fumes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Gases</a:t>
            </a:r>
          </a:p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77AFB8-693A-44CB-A48A-D4DCD077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5CE5897-86E4-4F0F-B92E-2C1E96DB378F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98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82" y="416638"/>
            <a:ext cx="10270435" cy="868018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Respiratory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097" y="1491175"/>
            <a:ext cx="8468138" cy="5168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Protection 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protection is of primary importance since inhalation is one of the major routes of exposure to chemical and biological toxicants. </a:t>
            </a:r>
          </a:p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N95 Respirators</a:t>
            </a:r>
          </a:p>
          <a:p>
            <a:pPr lvl="1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N95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respiratory protective device designed to achieve a very close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fit and very efficient filtration of airborne particles.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N95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 designation means that when subjected to careful testing, the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blocks at least 95% of very small (0.3 micron) test particles.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9A6481-DD6B-4991-9301-D13EE01C9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55" b="89055" l="9200" r="90000">
                        <a14:foregroundMark x1="9200" y1="30348" x2="9200" y2="30348"/>
                        <a14:foregroundMark x1="52800" y1="8955" x2="52800" y2="8955"/>
                        <a14:foregroundMark x1="48800" y1="88557" x2="48800" y2="88557"/>
                        <a14:backgroundMark x1="9600" y1="29851" x2="9600" y2="29851"/>
                        <a14:backgroundMark x1="8800" y1="30348" x2="8800" y2="30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71386"/>
            <a:ext cx="4275041" cy="3794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0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B15AE7-87D9-48A9-977D-825099D67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1223090"/>
            <a:ext cx="2494858" cy="2494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A641D3-7838-4446-BF39-A81703B4D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3805811"/>
            <a:ext cx="2494858" cy="2680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52" y="1163243"/>
            <a:ext cx="7554351" cy="129302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56271"/>
            <a:ext cx="6770802" cy="3762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Protection 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Purifying Respiratory protective devices (APRs) consist of a facepiece connected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air-purifying device.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purifying device cartridge or canister must be carefully selected to match the airborne hazard present.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Incorrect selection could result in sickness and respiratory problems.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6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3D3C86A-B81D-4F03-ABF6-B0C0E8C8C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3235" y="498343"/>
            <a:ext cx="2897215" cy="2910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6DB3D29-E874-4CCB-87BA-C8D8D70FF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1327" l="1938" r="96512">
                        <a14:foregroundMark x1="48450" y1="8163" x2="48450" y2="8163"/>
                        <a14:foregroundMark x1="1938" y1="45918" x2="1938" y2="45918"/>
                        <a14:foregroundMark x1="50775" y1="91327" x2="50775" y2="91327"/>
                        <a14:foregroundMark x1="94186" y1="63776" x2="94186" y2="63776"/>
                        <a14:foregroundMark x1="96512" y1="59694" x2="96512" y2="59694"/>
                        <a14:foregroundMark x1="80233" y1="15306" x2="80233" y2="15306"/>
                        <a14:foregroundMark x1="66667" y1="8163" x2="66667" y2="8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3392" y="3846262"/>
            <a:ext cx="3047059" cy="2933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8D58B6-FB10-40C8-AE60-CB1E27163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6" b="89296" l="3944" r="98310">
                        <a14:foregroundMark x1="94085" y1="48451" x2="94085" y2="48451"/>
                        <a14:foregroundMark x1="6479" y1="47606" x2="6479" y2="47606"/>
                        <a14:foregroundMark x1="98310" y1="53239" x2="98310" y2="53239"/>
                        <a14:foregroundMark x1="3944" y1="46761" x2="3944" y2="46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1409" y="1750311"/>
            <a:ext cx="2696652" cy="3632904"/>
          </a:xfrm>
          <a:prstGeom prst="rect">
            <a:avLst/>
          </a:prstGeom>
        </p:spPr>
      </p:pic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11E43835-936C-47C3-AAD6-B7E2CB5CC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184" y="836329"/>
            <a:ext cx="7596554" cy="1210243"/>
          </a:xfrm>
        </p:spPr>
        <p:txBody>
          <a:bodyPr>
            <a:noAutofit/>
          </a:bodyPr>
          <a:lstStyle/>
          <a:p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NIOSH Filter Classifications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61FB68BD-26E5-4A80-85A8-B107DA8740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45637"/>
            <a:ext cx="6175831" cy="4024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PARTICULATE FILTERS</a:t>
            </a: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For solid particulates and non-oil aerosols that do not degrade filter performance.</a:t>
            </a: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For solid particulates and degrading oil based aerosols.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filters have "Use Limitations."</a:t>
            </a:r>
          </a:p>
          <a:p>
            <a:r>
              <a:rPr lang="en-US" altLang="en-US" b="1" dirty="0">
                <a:solidFill>
                  <a:srgbClr val="ED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For solid particulates and degrading oil based aerosols.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filters have no "Use Limitations" other than those normally associated with particulate filters.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Three efficiency levels: 95%; 99%; 99.97%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79EED8-DB2D-48B8-9FEE-605C304A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922" y="560258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DB6C77F-D8EE-4F29-85F4-9244C28931EC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0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14BD9D-036A-40D8-A023-2B08F69A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91" y="1414758"/>
            <a:ext cx="6825930" cy="5119447"/>
          </a:xfrm>
          <a:prstGeom prst="rect">
            <a:avLst/>
          </a:prstGeom>
        </p:spPr>
      </p:pic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11E43835-936C-47C3-AAD6-B7E2CB5CC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4" y="965436"/>
            <a:ext cx="4926977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NIOSH cartridge  Classifications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79EED8-DB2D-48B8-9FEE-605C304A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654" y="6351325"/>
            <a:ext cx="798641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DB6C77F-D8EE-4F29-85F4-9244C28931EC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0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332" y="391879"/>
            <a:ext cx="10270435" cy="868018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729" y="1659662"/>
            <a:ext cx="7543749" cy="488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Powered Air Purifying Respirator (PAPR)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PAPR equipment is battery operated, consists of a half or full facepiece, breathing tube, battery-operated blower, and particulate filters (HEPA only).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PAPR uses a blower to pass contaminated air through a HEPA filter, which removes the contaminant and supplies purified air to a facepiece.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2380D7-99A2-49C1-A9A5-5ABBDE4F1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20" y="1764669"/>
            <a:ext cx="4087786" cy="3723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9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304901&quot;&gt;&lt;object type=&quot;3&quot; unique_id=&quot;304902&quot;&gt;&lt;property id=&quot;20148&quot; value=&quot;5&quot;/&gt;&lt;property id=&quot;20300&quot; value=&quot;Slide 1 - &amp;quot;Disaster Site Worker Safety&amp;quot;&quot;/&gt;&lt;property id=&quot;20307&quot; value=&quot;257&quot;/&gt;&lt;/object&gt;&lt;object type=&quot;3&quot; unique_id=&quot;304903&quot;&gt;&lt;property id=&quot;20148&quot; value=&quot;5&quot;/&gt;&lt;property id=&quot;20300&quot; value=&quot;Slide 2 - &amp;quot;Objectives&amp;quot;&quot;/&gt;&lt;property id=&quot;20307&quot; value=&quot;258&quot;/&gt;&lt;/object&gt;&lt;object type=&quot;3&quot; unique_id=&quot;304904&quot;&gt;&lt;property id=&quot;20148&quot; value=&quot;5&quot;/&gt;&lt;property id=&quot;20300&quot; value=&quot;Slide 3 - &amp;quot;RESPIRATORY&amp;quot;&quot;/&gt;&lt;property id=&quot;20307&quot; value=&quot;259&quot;/&gt;&lt;/object&gt;&lt;object type=&quot;3&quot; unique_id=&quot;304905&quot;&gt;&lt;property id=&quot;20148&quot; value=&quot;5&quot;/&gt;&lt;property id=&quot;20300&quot; value=&quot;Slide 4 - &amp;quot;Respiratory Hazards&amp;quot;&quot;/&gt;&lt;property id=&quot;20307&quot; value=&quot;260&quot;/&gt;&lt;/object&gt;&lt;object type=&quot;3&quot; unique_id=&quot;304906&quot;&gt;&lt;property id=&quot;20148&quot; value=&quot;5&quot;/&gt;&lt;property id=&quot;20300&quot; value=&quot;Slide 5 - &amp;quot;         Respiratory Protection&amp;quot;&quot;/&gt;&lt;property id=&quot;20307&quot; value=&quot;261&quot;/&gt;&lt;/object&gt;&lt;object type=&quot;3&quot; unique_id=&quot;304907&quot;&gt;&lt;property id=&quot;20148&quot; value=&quot;5&quot;/&gt;&lt;property id=&quot;20300&quot; value=&quot;Slide 6 - &amp;quot;Respiratory Protection&amp;quot;&quot;/&gt;&lt;property id=&quot;20307&quot; value=&quot;262&quot;/&gt;&lt;/object&gt;&lt;object type=&quot;3&quot; unique_id=&quot;304908&quot;&gt;&lt;property id=&quot;20148&quot; value=&quot;5&quot;/&gt;&lt;property id=&quot;20300&quot; value=&quot;Slide 7 - &amp;quot;NIOSH Filter Classifications&amp;quot;&quot;/&gt;&lt;property id=&quot;20307&quot; value=&quot;263&quot;/&gt;&lt;/object&gt;&lt;object type=&quot;3&quot; unique_id=&quot;304909&quot;&gt;&lt;property id=&quot;20148&quot; value=&quot;5&quot;/&gt;&lt;property id=&quot;20300&quot; value=&quot;Slide 8 - &amp;quot;NIOSH cartridge  Classifications&amp;quot;&quot;/&gt;&lt;property id=&quot;20307&quot; value=&quot;264&quot;/&gt;&lt;/object&gt;&lt;object type=&quot;3&quot; unique_id=&quot;304910&quot;&gt;&lt;property id=&quot;20148&quot; value=&quot;5&quot;/&gt;&lt;property id=&quot;20300&quot; value=&quot;Slide 9 - &amp;quot;         Respiratory Protection&amp;quot;&quot;/&gt;&lt;property id=&quot;20307&quot; value=&quot;265&quot;/&gt;&lt;/object&gt;&lt;object type=&quot;3&quot; unique_id=&quot;304911&quot;&gt;&lt;property id=&quot;20148&quot; value=&quot;5&quot;/&gt;&lt;property id=&quot;20300&quot; value=&quot;Slide 10 - &amp;quot;Respirator Use&amp;quot;&quot;/&gt;&lt;property id=&quot;20307&quot; value=&quot;266&quot;/&gt;&lt;/object&gt;&lt;object type=&quot;3&quot; unique_id=&quot;304912&quot;&gt;&lt;property id=&quot;20148&quot; value=&quot;5&quot;/&gt;&lt;property id=&quot;20300&quot; value=&quot;Slide 11&quot;/&gt;&lt;property id=&quot;20307&quot; value=&quot;267&quot;/&gt;&lt;/object&gt;&lt;object type=&quot;3&quot; unique_id=&quot;304913&quot;&gt;&lt;property id=&quot;20148&quot; value=&quot;5&quot;/&gt;&lt;property id=&quot;20300&quot; value=&quot;Slide 12 - &amp;quot;Respiratory&amp;quot;&quot;/&gt;&lt;property id=&quot;20307&quot; value=&quot;268&quot;/&gt;&lt;/object&gt;&lt;object type=&quot;3&quot; unique_id=&quot;304914&quot;&gt;&lt;property id=&quot;20148&quot; value=&quot;5&quot;/&gt;&lt;property id=&quot;20300&quot; value=&quot;Slide 13 - &amp;quot;Dashboard&amp;quot;&quot;/&gt;&lt;property id=&quot;20307&quot; value=&quot;269&quot;/&gt;&lt;/object&gt;&lt;/object&gt;&lt;object type=&quot;8&quot; unique_id=&quot;304929&quot;&gt;&lt;/object&gt;&lt;/object&gt;&lt;/database&gt;"/>
  <p:tag name="ARTICULATE_SLIDE_COUNT" val="13"/>
  <p:tag name="MMPROD_NEXTUNIQUEID" val="10011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472</Words>
  <Application>Microsoft Office PowerPoint</Application>
  <PresentationFormat>Widescreen</PresentationFormat>
  <Paragraphs>63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Century Gothic</vt:lpstr>
      <vt:lpstr>Wingdings</vt:lpstr>
      <vt:lpstr>Vapor Trail</vt:lpstr>
      <vt:lpstr>Disaster Site Worker Safety</vt:lpstr>
      <vt:lpstr>Objectives</vt:lpstr>
      <vt:lpstr>RESPIRATORY</vt:lpstr>
      <vt:lpstr>Respiratory Hazards</vt:lpstr>
      <vt:lpstr>         Respiratory Protection</vt:lpstr>
      <vt:lpstr>Respiratory Protection</vt:lpstr>
      <vt:lpstr>NIOSH Filter Classifications</vt:lpstr>
      <vt:lpstr>NIOSH cartridge  Classifications</vt:lpstr>
      <vt:lpstr>         Respiratory Protection</vt:lpstr>
      <vt:lpstr>Respirator Use</vt:lpstr>
      <vt:lpstr>PowerPoint Presentation</vt:lpstr>
      <vt:lpstr>Respiratory</vt:lpstr>
      <vt:lpstr>Dashboard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Site Worker Safety</dc:title>
  <dc:creator>Paul Wind</dc:creator>
  <cp:lastModifiedBy>Owner</cp:lastModifiedBy>
  <cp:revision>9</cp:revision>
  <dcterms:created xsi:type="dcterms:W3CDTF">2018-03-13T00:57:14Z</dcterms:created>
  <dcterms:modified xsi:type="dcterms:W3CDTF">2018-09-25T23:47:35Z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E2A86194-8D6E-4834-B38F-F5EF082380A1</vt:lpwstr>
  </property>
  <property fmtid="{D5CDD505-2E9C-101B-9397-08002B2CF9AE}" pid="3" name="ArticulatePath">
    <vt:lpwstr>MODULE 4 Respiratory Protection</vt:lpwstr>
  </property>
</Properties>
</file>